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7" r:id="rId3"/>
    <p:sldId id="266" r:id="rId4"/>
    <p:sldId id="257" r:id="rId5"/>
    <p:sldId id="258" r:id="rId6"/>
    <p:sldId id="260" r:id="rId7"/>
    <p:sldId id="262" r:id="rId8"/>
    <p:sldId id="268" r:id="rId9"/>
    <p:sldId id="269" r:id="rId10"/>
    <p:sldId id="276" r:id="rId11"/>
    <p:sldId id="270" r:id="rId12"/>
    <p:sldId id="271" r:id="rId13"/>
    <p:sldId id="272" r:id="rId14"/>
    <p:sldId id="273" r:id="rId15"/>
    <p:sldId id="274" r:id="rId16"/>
    <p:sldId id="277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320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145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902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7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285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314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21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18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94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631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18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DCDED-C240-4E66-850A-7570F8B4EDF9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706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495062"/>
            <a:ext cx="12179336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4000" dirty="0" smtClean="0">
                <a:latin typeface="Arial Rounded MT Bold" panose="020F0704030504030204" pitchFamily="34" charset="0"/>
              </a:rPr>
              <a:t>Il/elle est très célèbre	   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He/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she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is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very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famous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46514" y="2605950"/>
            <a:ext cx="7912136" cy="31700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 Rounded MT Bold" panose="020F0704030504030204" pitchFamily="34" charset="0"/>
              </a:rPr>
              <a:t>Intelligent(e) </a:t>
            </a:r>
            <a:r>
              <a:rPr lang="en-US" sz="4000" dirty="0" err="1" smtClean="0">
                <a:latin typeface="Arial Rounded MT Bold" panose="020F0704030504030204" pitchFamily="34" charset="0"/>
              </a:rPr>
              <a:t>ou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bête </a:t>
            </a:r>
            <a:r>
              <a:rPr lang="en-US" sz="4000" dirty="0" smtClean="0">
                <a:latin typeface="Arial Rounded MT Bold" panose="020F0704030504030204" pitchFamily="34" charset="0"/>
              </a:rPr>
              <a:t>?</a:t>
            </a:r>
          </a:p>
          <a:p>
            <a:endParaRPr lang="en-US" sz="4000" dirty="0" smtClean="0">
              <a:latin typeface="Arial Rounded MT Bold" panose="020F0704030504030204" pitchFamily="34" charset="0"/>
            </a:endParaRPr>
          </a:p>
          <a:p>
            <a:r>
              <a:rPr lang="en-US" sz="4000" dirty="0" smtClean="0">
                <a:latin typeface="Arial Rounded MT Bold" panose="020F0704030504030204" pitchFamily="34" charset="0"/>
              </a:rPr>
              <a:t>Beau/belle </a:t>
            </a:r>
            <a:r>
              <a:rPr lang="en-US" sz="4000" dirty="0" err="1" smtClean="0">
                <a:latin typeface="Arial Rounded MT Bold" panose="020F0704030504030204" pitchFamily="34" charset="0"/>
              </a:rPr>
              <a:t>ou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moche</a:t>
            </a:r>
            <a:r>
              <a:rPr lang="en-US" sz="4000" dirty="0" smtClean="0">
                <a:latin typeface="Arial Rounded MT Bold" panose="020F0704030504030204" pitchFamily="34" charset="0"/>
              </a:rPr>
              <a:t>?</a:t>
            </a:r>
          </a:p>
          <a:p>
            <a:endParaRPr lang="en-US" sz="4000" dirty="0" smtClean="0">
              <a:latin typeface="Arial Rounded MT Bold" panose="020F0704030504030204" pitchFamily="34" charset="0"/>
            </a:endParaRPr>
          </a:p>
          <a:p>
            <a:r>
              <a:rPr lang="en-US" sz="4000" dirty="0" smtClean="0">
                <a:latin typeface="Arial Rounded MT Bold" panose="020F0704030504030204" pitchFamily="34" charset="0"/>
              </a:rPr>
              <a:t>Blond(e) </a:t>
            </a:r>
            <a:r>
              <a:rPr lang="en-US" sz="4000" dirty="0" err="1" smtClean="0">
                <a:latin typeface="Arial Rounded MT Bold" panose="020F0704030504030204" pitchFamily="34" charset="0"/>
              </a:rPr>
              <a:t>ou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brun</a:t>
            </a:r>
            <a:r>
              <a:rPr lang="en-US" sz="4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(e)</a:t>
            </a:r>
            <a:r>
              <a:rPr lang="en-US" sz="4000" dirty="0" smtClean="0">
                <a:latin typeface="Arial Rounded MT Bold" panose="020F0704030504030204" pitchFamily="34" charset="0"/>
              </a:rPr>
              <a:t> 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4" y="1524000"/>
            <a:ext cx="40005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40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26819"/>
            <a:ext cx="12192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Arial Rounded MT Bold" panose="020F0704030504030204" pitchFamily="34" charset="0"/>
              </a:rPr>
              <a:t>(</a:t>
            </a:r>
            <a:r>
              <a:rPr lang="fr-FR" sz="4800" u="sng" dirty="0" err="1" smtClean="0">
                <a:latin typeface="Arial Rounded MT Bold" panose="020F0704030504030204" pitchFamily="34" charset="0"/>
              </a:rPr>
              <a:t>name</a:t>
            </a:r>
            <a:r>
              <a:rPr lang="fr-FR" sz="4800" dirty="0" smtClean="0">
                <a:latin typeface="Arial Rounded MT Bold" panose="020F0704030504030204" pitchFamily="34" charset="0"/>
              </a:rPr>
              <a:t>) est plus (</a:t>
            </a:r>
            <a:r>
              <a:rPr lang="fr-FR" sz="4800" u="sng" dirty="0" err="1" smtClean="0">
                <a:latin typeface="Arial Rounded MT Bold" panose="020F0704030504030204" pitchFamily="34" charset="0"/>
              </a:rPr>
              <a:t>emotion</a:t>
            </a:r>
            <a:r>
              <a:rPr lang="fr-FR" sz="4800" dirty="0" smtClean="0">
                <a:latin typeface="Arial Rounded MT Bold" panose="020F0704030504030204" pitchFamily="34" charset="0"/>
              </a:rPr>
              <a:t>) que (</a:t>
            </a:r>
            <a:r>
              <a:rPr lang="fr-FR" sz="4800" u="sng" dirty="0" err="1" smtClean="0">
                <a:latin typeface="Arial Rounded MT Bold" panose="020F0704030504030204" pitchFamily="34" charset="0"/>
              </a:rPr>
              <a:t>name</a:t>
            </a:r>
            <a:r>
              <a:rPr lang="fr-FR" sz="4800" dirty="0" smtClean="0">
                <a:latin typeface="Arial Rounded MT Bold" panose="020F0704030504030204" pitchFamily="34" charset="0"/>
              </a:rPr>
              <a:t>)</a:t>
            </a:r>
            <a:endParaRPr lang="fr-FR" sz="48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38700" y="2193669"/>
            <a:ext cx="3714750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Fâché(e)</a:t>
            </a:r>
          </a:p>
          <a:p>
            <a:pPr algn="ctr"/>
            <a:r>
              <a:rPr lang="fr-FR" sz="4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Content(e)</a:t>
            </a:r>
          </a:p>
          <a:p>
            <a:pPr algn="ctr"/>
            <a:r>
              <a:rPr lang="fr-FR" sz="4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Triste</a:t>
            </a:r>
          </a:p>
        </p:txBody>
      </p:sp>
    </p:spTree>
    <p:extLst>
      <p:ext uri="{BB962C8B-B14F-4D97-AF65-F5344CB8AC3E}">
        <p14:creationId xmlns:p14="http://schemas.microsoft.com/office/powerpoint/2010/main" val="398243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" y="4099679"/>
            <a:ext cx="12192000" cy="20313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Arial Rounded MT Bold" panose="020F0704030504030204" pitchFamily="34" charset="0"/>
              </a:rPr>
              <a:t>Nicki </a:t>
            </a:r>
            <a:r>
              <a:rPr lang="fr-FR" sz="6000" dirty="0" err="1" smtClean="0">
                <a:latin typeface="Arial Rounded MT Bold" panose="020F0704030504030204" pitchFamily="34" charset="0"/>
              </a:rPr>
              <a:t>Minaj</a:t>
            </a:r>
            <a:r>
              <a:rPr lang="fr-FR" sz="6000" dirty="0" smtClean="0">
                <a:latin typeface="Arial Rounded MT Bold" panose="020F0704030504030204" pitchFamily="34" charset="0"/>
              </a:rPr>
              <a:t> n’est pas contente!  </a:t>
            </a:r>
            <a:r>
              <a:rPr lang="fr-FR" sz="6600" dirty="0" smtClean="0">
                <a:latin typeface="Arial Rounded MT Bold" panose="020F0704030504030204" pitchFamily="34" charset="0"/>
              </a:rPr>
              <a:t/>
            </a:r>
            <a:br>
              <a:rPr lang="fr-FR" sz="6600" dirty="0" smtClean="0">
                <a:latin typeface="Arial Rounded MT Bold" panose="020F0704030504030204" pitchFamily="34" charset="0"/>
              </a:rPr>
            </a:br>
            <a:r>
              <a:rPr lang="fr-FR" sz="6600" dirty="0" smtClean="0">
                <a:latin typeface="Arial Rounded MT Bold" panose="020F0704030504030204" pitchFamily="34" charset="0"/>
              </a:rPr>
              <a:t>Nicki est fâchée!</a:t>
            </a:r>
            <a:endParaRPr lang="fr-FR" sz="66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44" name="Picture 4" descr="http://cdn.watchloud.com/wp-content/uploads/2014/12/nicki-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7294803" cy="409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67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" y="3995678"/>
            <a:ext cx="12192001" cy="28623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Arial Rounded MT Bold" panose="020F0704030504030204" pitchFamily="34" charset="0"/>
              </a:rPr>
              <a:t>Nicki est fâchée parce que Selena Gomez lui dit, « Taylor Swift est plus célèbre que toi! »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44" name="Picture 4" descr="http://cdn.watchloud.com/wp-content/uploads/2014/12/nicki-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809637" cy="270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s1.ibtimes.com/sites/www.ibtimes.com/files/styles/v2_article_large/public/2015/07/22/selena-gomez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6" r="14099"/>
          <a:stretch/>
        </p:blipFill>
        <p:spPr bwMode="auto">
          <a:xfrm>
            <a:off x="8191501" y="20181"/>
            <a:ext cx="4000500" cy="3975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5067300" y="228600"/>
            <a:ext cx="4552950" cy="1562100"/>
          </a:xfrm>
          <a:prstGeom prst="wedgeEllipseCallout">
            <a:avLst>
              <a:gd name="adj1" fmla="val 57410"/>
              <a:gd name="adj2" fmla="val 503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Taylor Swift </a:t>
            </a:r>
            <a:r>
              <a:rPr lang="en-US" sz="3200" b="1" dirty="0" err="1" smtClean="0"/>
              <a:t>est</a:t>
            </a:r>
            <a:r>
              <a:rPr lang="en-US" sz="3200" b="1" dirty="0" smtClean="0"/>
              <a:t> plus célèbre que </a:t>
            </a:r>
            <a:r>
              <a:rPr lang="en-US" sz="3200" b="1" dirty="0" err="1" smtClean="0"/>
              <a:t>toi</a:t>
            </a:r>
            <a:r>
              <a:rPr lang="en-US" sz="3200" b="1" dirty="0" smtClean="0"/>
              <a:t>!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58109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067" y="843259"/>
            <a:ext cx="6192145" cy="34830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" y="3995678"/>
            <a:ext cx="12192001" cy="28623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Arial Rounded MT Bold" panose="020F0704030504030204" pitchFamily="34" charset="0"/>
              </a:rPr>
              <a:t>Taylor n’est pas contente.  Taylor est triste.  Elle est triste parce que Nicki est fâchée.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5619748" y="79804"/>
            <a:ext cx="4362451" cy="2647950"/>
          </a:xfrm>
          <a:prstGeom prst="cloudCallout">
            <a:avLst>
              <a:gd name="adj1" fmla="val -73714"/>
              <a:gd name="adj2" fmla="val 11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4" name="Picture 4" descr="http://cdn.watchloud.com/wp-content/uploads/2014/12/nicki-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263" y="657166"/>
            <a:ext cx="2656986" cy="149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50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" y="3995678"/>
            <a:ext cx="12192001" cy="28623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Arial Rounded MT Bold" panose="020F0704030504030204" pitchFamily="34" charset="0"/>
              </a:rPr>
              <a:t>Taylor aime Nicki.  </a:t>
            </a:r>
            <a:br>
              <a:rPr lang="fr-FR" sz="6000" dirty="0" smtClean="0">
                <a:latin typeface="Arial Rounded MT Bold" panose="020F0704030504030204" pitchFamily="34" charset="0"/>
              </a:rPr>
            </a:br>
            <a:r>
              <a:rPr lang="fr-FR" sz="6000" dirty="0" smtClean="0">
                <a:latin typeface="Arial Rounded MT Bold" panose="020F0704030504030204" pitchFamily="34" charset="0"/>
              </a:rPr>
              <a:t>Taylor lui donne un bouquet de fleurs.  Elle lui dit, « Désolée. »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009650"/>
            <a:ext cx="4471809" cy="29812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450" y="1009650"/>
            <a:ext cx="4443549" cy="2990850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 rot="16200000">
            <a:off x="5607775" y="1969303"/>
            <a:ext cx="1933577" cy="2938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240" y="471625"/>
            <a:ext cx="4462325" cy="44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60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2" y="5804237"/>
            <a:ext cx="12192001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Arial Rounded MT Bold" panose="020F0704030504030204" pitchFamily="34" charset="0"/>
              </a:rPr>
              <a:t>Maintenant, Nicki est contente.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550" y="647700"/>
            <a:ext cx="6368143" cy="4286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90" y="1045441"/>
            <a:ext cx="5564910" cy="556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" y="31234"/>
            <a:ext cx="12192001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Arial Rounded MT Bold" panose="020F0704030504030204" pitchFamily="34" charset="0"/>
              </a:rPr>
              <a:t>Mettez en ordre: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1570" y="1225689"/>
            <a:ext cx="1140043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lphaUcPeriod"/>
            </a:pP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Taylor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est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 triste.</a:t>
            </a:r>
          </a:p>
          <a:p>
            <a:pPr marL="742950" indent="-742950">
              <a:lnSpc>
                <a:spcPct val="150000"/>
              </a:lnSpc>
              <a:buFont typeface="+mj-lt"/>
              <a:buAutoNum type="alphaUcPeriod"/>
            </a:pP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Taylor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lui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donne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 un bouquet de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fleurs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.</a:t>
            </a:r>
          </a:p>
          <a:p>
            <a:pPr marL="742950" indent="-742950">
              <a:lnSpc>
                <a:spcPct val="150000"/>
              </a:lnSpc>
              <a:buFont typeface="+mj-lt"/>
              <a:buAutoNum type="alphaUcPeriod"/>
            </a:pP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Selena Gomez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lui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dit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, “Taylor Swift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est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 plus célèbre que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toi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.”</a:t>
            </a:r>
          </a:p>
          <a:p>
            <a:pPr marL="742950" indent="-742950">
              <a:lnSpc>
                <a:spcPct val="150000"/>
              </a:lnSpc>
              <a:buFont typeface="+mj-lt"/>
              <a:buAutoNum type="alphaUcPeriod"/>
            </a:pPr>
            <a:r>
              <a:rPr lang="en-US" sz="40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Taylor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lui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dit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 “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Désolée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.”</a:t>
            </a:r>
          </a:p>
          <a:p>
            <a:pPr marL="742950" indent="-742950">
              <a:lnSpc>
                <a:spcPct val="150000"/>
              </a:lnSpc>
              <a:buFont typeface="+mj-lt"/>
              <a:buAutoNum type="alphaUcPeriod"/>
            </a:pP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Nicki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est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 </a:t>
            </a:r>
            <a:r>
              <a:rPr lang="en-US" sz="4000" dirty="0" err="1">
                <a:latin typeface="Aparajita" panose="020B0604020202020204" pitchFamily="34" charset="0"/>
                <a:cs typeface="Aparajita" panose="020B0604020202020204" pitchFamily="34" charset="0"/>
              </a:rPr>
              <a:t>contente</a:t>
            </a:r>
            <a:r>
              <a:rPr lang="en-US" sz="4000" dirty="0">
                <a:latin typeface="Aparajita" panose="020B0604020202020204" pitchFamily="34" charset="0"/>
                <a:cs typeface="Aparajita" panose="020B0604020202020204" pitchFamily="34" charset="0"/>
              </a:rPr>
              <a:t>.</a:t>
            </a:r>
          </a:p>
          <a:p>
            <a:pPr marL="742950" indent="-742950">
              <a:lnSpc>
                <a:spcPct val="150000"/>
              </a:lnSpc>
              <a:buFont typeface="+mj-lt"/>
              <a:buAutoNum type="alphaUcPeriod"/>
            </a:pPr>
            <a:r>
              <a:rPr lang="en-US" sz="40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Nicki </a:t>
            </a:r>
            <a:r>
              <a:rPr lang="en-US" sz="4000" dirty="0" err="1" smtClean="0">
                <a:latin typeface="Aparajita" panose="020B0604020202020204" pitchFamily="34" charset="0"/>
                <a:cs typeface="Aparajita" panose="020B0604020202020204" pitchFamily="34" charset="0"/>
              </a:rPr>
              <a:t>Minaj</a:t>
            </a:r>
            <a:r>
              <a:rPr lang="en-US" sz="40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 </a:t>
            </a:r>
            <a:r>
              <a:rPr lang="en-US" sz="4000" dirty="0" err="1" smtClean="0">
                <a:latin typeface="Aparajita" panose="020B0604020202020204" pitchFamily="34" charset="0"/>
                <a:cs typeface="Aparajita" panose="020B0604020202020204" pitchFamily="34" charset="0"/>
              </a:rPr>
              <a:t>est</a:t>
            </a:r>
            <a:r>
              <a:rPr lang="en-US" sz="40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 </a:t>
            </a:r>
            <a:r>
              <a:rPr lang="en-US" sz="4000" dirty="0" err="1" smtClean="0">
                <a:latin typeface="Aparajita" panose="020B0604020202020204" pitchFamily="34" charset="0"/>
                <a:cs typeface="Aparajita" panose="020B0604020202020204" pitchFamily="34" charset="0"/>
              </a:rPr>
              <a:t>fachée</a:t>
            </a:r>
            <a:r>
              <a:rPr lang="en-US" sz="40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751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12192001" cy="65556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6000" dirty="0" smtClean="0">
                <a:latin typeface="Arial Rounded MT Bold" panose="020F0704030504030204" pitchFamily="34" charset="0"/>
              </a:rPr>
              <a:t>est fâché(e)      </a:t>
            </a:r>
            <a:r>
              <a:rPr lang="fr-FR" sz="6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is</a:t>
            </a:r>
            <a:r>
              <a:rPr lang="fr-FR" sz="6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6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angry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n’</a:t>
            </a:r>
            <a:r>
              <a:rPr lang="fr-FR" sz="6000" dirty="0" smtClean="0">
                <a:latin typeface="Arial Rounded MT Bold" panose="020F0704030504030204" pitchFamily="34" charset="0"/>
              </a:rPr>
              <a:t>est </a:t>
            </a:r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pas</a:t>
            </a:r>
            <a:r>
              <a:rPr lang="fr-FR" sz="6000" dirty="0" smtClean="0">
                <a:latin typeface="Arial Rounded MT Bold" panose="020F0704030504030204" pitchFamily="34" charset="0"/>
              </a:rPr>
              <a:t> content     </a:t>
            </a:r>
            <a:r>
              <a:rPr lang="fr-FR" sz="6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is</a:t>
            </a:r>
            <a:r>
              <a:rPr lang="fr-FR" sz="6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not</a:t>
            </a:r>
            <a:r>
              <a:rPr lang="fr-FR" sz="6000" dirty="0" smtClean="0">
                <a:latin typeface="Arial Rounded MT Bold" panose="020F0704030504030204" pitchFamily="34" charset="0"/>
              </a:rPr>
              <a:t> </a:t>
            </a:r>
            <a:r>
              <a:rPr lang="fr-FR" sz="6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happy</a:t>
            </a:r>
          </a:p>
          <a:p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r>
              <a:rPr lang="fr-FR" sz="6000" dirty="0" smtClean="0">
                <a:latin typeface="Arial Rounded MT Bold" panose="020F0704030504030204" pitchFamily="34" charset="0"/>
              </a:rPr>
              <a:t>maintenant    </a:t>
            </a:r>
            <a:r>
              <a:rPr lang="fr-FR" sz="6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now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r>
              <a:rPr lang="fr-FR" sz="60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il (elle) </a:t>
            </a:r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lui </a:t>
            </a:r>
            <a:r>
              <a:rPr lang="fr-FR" sz="60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dit    </a:t>
            </a:r>
            <a:r>
              <a:rPr lang="fr-FR" sz="6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he</a:t>
            </a:r>
            <a:r>
              <a:rPr lang="fr-FR" sz="6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(</a:t>
            </a:r>
            <a:r>
              <a:rPr lang="fr-FR" sz="6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she</a:t>
            </a:r>
            <a:r>
              <a:rPr lang="fr-FR" sz="6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) </a:t>
            </a:r>
            <a:r>
              <a:rPr lang="fr-FR" sz="6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says</a:t>
            </a:r>
            <a:r>
              <a:rPr lang="fr-FR" sz="6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to       								   </a:t>
            </a:r>
            <a:r>
              <a:rPr lang="fr-FR" sz="60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him</a:t>
            </a:r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(to </a:t>
            </a:r>
            <a:r>
              <a:rPr lang="fr-FR" sz="60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her</a:t>
            </a:r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4222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79864" y="1488698"/>
            <a:ext cx="7912136" cy="31700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 Rounded MT Bold" panose="020F0704030504030204" pitchFamily="34" charset="0"/>
              </a:rPr>
              <a:t>Intelligent(e) </a:t>
            </a:r>
            <a:r>
              <a:rPr lang="en-US" sz="4000" dirty="0" err="1" smtClean="0">
                <a:latin typeface="Arial Rounded MT Bold" panose="020F0704030504030204" pitchFamily="34" charset="0"/>
              </a:rPr>
              <a:t>ou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bête </a:t>
            </a:r>
            <a:r>
              <a:rPr lang="en-US" sz="4000" dirty="0" smtClean="0">
                <a:latin typeface="Arial Rounded MT Bold" panose="020F0704030504030204" pitchFamily="34" charset="0"/>
              </a:rPr>
              <a:t>?</a:t>
            </a:r>
          </a:p>
          <a:p>
            <a:endParaRPr lang="en-US" sz="4000" dirty="0" smtClean="0">
              <a:latin typeface="Arial Rounded MT Bold" panose="020F0704030504030204" pitchFamily="34" charset="0"/>
            </a:endParaRPr>
          </a:p>
          <a:p>
            <a:r>
              <a:rPr lang="en-US" sz="4000" dirty="0" smtClean="0">
                <a:latin typeface="Arial Rounded MT Bold" panose="020F0704030504030204" pitchFamily="34" charset="0"/>
              </a:rPr>
              <a:t>Beau/belle </a:t>
            </a:r>
            <a:r>
              <a:rPr lang="en-US" sz="4000" dirty="0" err="1" smtClean="0">
                <a:latin typeface="Arial Rounded MT Bold" panose="020F0704030504030204" pitchFamily="34" charset="0"/>
              </a:rPr>
              <a:t>ou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moche</a:t>
            </a:r>
            <a:r>
              <a:rPr lang="en-US" sz="4000" dirty="0" smtClean="0">
                <a:latin typeface="Arial Rounded MT Bold" panose="020F0704030504030204" pitchFamily="34" charset="0"/>
              </a:rPr>
              <a:t>?</a:t>
            </a:r>
          </a:p>
          <a:p>
            <a:endParaRPr lang="en-US" sz="4000" dirty="0" smtClean="0">
              <a:latin typeface="Arial Rounded MT Bold" panose="020F0704030504030204" pitchFamily="34" charset="0"/>
            </a:endParaRPr>
          </a:p>
          <a:p>
            <a:r>
              <a:rPr lang="en-US" sz="4000" dirty="0" smtClean="0">
                <a:latin typeface="Arial Rounded MT Bold" panose="020F0704030504030204" pitchFamily="34" charset="0"/>
              </a:rPr>
              <a:t>Blond(e) </a:t>
            </a:r>
            <a:r>
              <a:rPr lang="en-US" sz="4000" dirty="0" err="1" smtClean="0">
                <a:latin typeface="Arial Rounded MT Bold" panose="020F0704030504030204" pitchFamily="34" charset="0"/>
              </a:rPr>
              <a:t>ou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brun</a:t>
            </a:r>
            <a:r>
              <a:rPr lang="en-US" sz="4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(e)</a:t>
            </a:r>
            <a:r>
              <a:rPr lang="en-US" sz="4000" dirty="0" smtClean="0">
                <a:latin typeface="Arial Rounded MT Bold" panose="020F0704030504030204" pitchFamily="34" charset="0"/>
              </a:rPr>
              <a:t>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52162"/>
            <a:ext cx="12179336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4000" dirty="0" smtClean="0">
                <a:latin typeface="Arial Rounded MT Bold" panose="020F0704030504030204" pitchFamily="34" charset="0"/>
              </a:rPr>
              <a:t>Il/elle est très célèbre	   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He/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she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is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very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famous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057" r="13080"/>
          <a:stretch/>
        </p:blipFill>
        <p:spPr>
          <a:xfrm>
            <a:off x="0" y="1215742"/>
            <a:ext cx="4038954" cy="51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79864" y="1488698"/>
            <a:ext cx="7912136" cy="31700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 Rounded MT Bold" panose="020F0704030504030204" pitchFamily="34" charset="0"/>
              </a:rPr>
              <a:t>Intelligent(e) </a:t>
            </a:r>
            <a:r>
              <a:rPr lang="en-US" sz="4000" dirty="0" err="1" smtClean="0">
                <a:latin typeface="Arial Rounded MT Bold" panose="020F0704030504030204" pitchFamily="34" charset="0"/>
              </a:rPr>
              <a:t>ou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bête </a:t>
            </a:r>
            <a:r>
              <a:rPr lang="en-US" sz="4000" dirty="0" smtClean="0">
                <a:latin typeface="Arial Rounded MT Bold" panose="020F0704030504030204" pitchFamily="34" charset="0"/>
              </a:rPr>
              <a:t>?</a:t>
            </a:r>
          </a:p>
          <a:p>
            <a:endParaRPr lang="en-US" sz="4000" dirty="0" smtClean="0">
              <a:latin typeface="Arial Rounded MT Bold" panose="020F0704030504030204" pitchFamily="34" charset="0"/>
            </a:endParaRPr>
          </a:p>
          <a:p>
            <a:r>
              <a:rPr lang="en-US" sz="4000" dirty="0" smtClean="0">
                <a:latin typeface="Arial Rounded MT Bold" panose="020F0704030504030204" pitchFamily="34" charset="0"/>
              </a:rPr>
              <a:t>Beau/belle </a:t>
            </a:r>
            <a:r>
              <a:rPr lang="en-US" sz="4000" dirty="0" err="1" smtClean="0">
                <a:latin typeface="Arial Rounded MT Bold" panose="020F0704030504030204" pitchFamily="34" charset="0"/>
              </a:rPr>
              <a:t>ou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moche</a:t>
            </a:r>
            <a:r>
              <a:rPr lang="en-US" sz="4000" dirty="0" smtClean="0">
                <a:latin typeface="Arial Rounded MT Bold" panose="020F0704030504030204" pitchFamily="34" charset="0"/>
              </a:rPr>
              <a:t>?</a:t>
            </a:r>
          </a:p>
          <a:p>
            <a:endParaRPr lang="en-US" sz="4000" dirty="0" smtClean="0">
              <a:latin typeface="Arial Rounded MT Bold" panose="020F0704030504030204" pitchFamily="34" charset="0"/>
            </a:endParaRPr>
          </a:p>
          <a:p>
            <a:r>
              <a:rPr lang="en-US" sz="4000" dirty="0" smtClean="0">
                <a:latin typeface="Arial Rounded MT Bold" panose="020F0704030504030204" pitchFamily="34" charset="0"/>
              </a:rPr>
              <a:t>Blond(e) </a:t>
            </a:r>
            <a:r>
              <a:rPr lang="en-US" sz="4000" dirty="0" err="1" smtClean="0">
                <a:latin typeface="Arial Rounded MT Bold" panose="020F0704030504030204" pitchFamily="34" charset="0"/>
              </a:rPr>
              <a:t>ou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brun</a:t>
            </a:r>
            <a:r>
              <a:rPr lang="en-US" sz="4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(e)</a:t>
            </a:r>
            <a:r>
              <a:rPr lang="en-US" sz="4000" dirty="0" smtClean="0">
                <a:latin typeface="Arial Rounded MT Bold" panose="020F0704030504030204" pitchFamily="34" charset="0"/>
              </a:rPr>
              <a:t>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6912"/>
            <a:ext cx="12179336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4000" dirty="0" smtClean="0">
                <a:latin typeface="Arial Rounded MT Bold" panose="020F0704030504030204" pitchFamily="34" charset="0"/>
              </a:rPr>
              <a:t>Il/elle est très célèbre	   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He/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she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is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very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4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famous</a:t>
            </a:r>
            <a:r>
              <a:rPr lang="fr-FR" sz="4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8038"/>
            <a:ext cx="4076700" cy="572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1" y="581192"/>
            <a:ext cx="8197848" cy="61483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5181600" cy="63632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Arial Rounded MT Bold" panose="020F0704030504030204" pitchFamily="34" charset="0"/>
              </a:rPr>
              <a:t>est</a:t>
            </a:r>
            <a:r>
              <a:rPr lang="en-US" sz="4000" dirty="0" smtClean="0">
                <a:latin typeface="Arial Rounded MT Bold" panose="020F0704030504030204" pitchFamily="34" charset="0"/>
              </a:rPr>
              <a:t> plus </a:t>
            </a:r>
            <a:r>
              <a:rPr lang="en-US" sz="4000" dirty="0">
                <a:latin typeface="Arial Rounded MT Bold" panose="020F0704030504030204" pitchFamily="34" charset="0"/>
              </a:rPr>
              <a:t>_____ que = </a:t>
            </a:r>
          </a:p>
          <a:p>
            <a:r>
              <a:rPr lang="en-US" sz="4000" dirty="0">
                <a:latin typeface="Arial Rounded MT Bold" panose="020F0704030504030204" pitchFamily="34" charset="0"/>
              </a:rPr>
              <a:t>   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smtClean="0">
                <a:solidFill>
                  <a:srgbClr val="00B050"/>
                </a:solidFill>
                <a:latin typeface="Arial Rounded MT Bold" panose="020F0704030504030204" pitchFamily="34" charset="0"/>
              </a:rPr>
              <a:t>is </a:t>
            </a:r>
            <a:r>
              <a:rPr lang="en-US" sz="4000" dirty="0">
                <a:solidFill>
                  <a:srgbClr val="00B050"/>
                </a:solidFill>
                <a:latin typeface="Arial Rounded MT Bold" panose="020F0704030504030204" pitchFamily="34" charset="0"/>
              </a:rPr>
              <a:t>more _____ </a:t>
            </a:r>
            <a:r>
              <a:rPr lang="en-US" sz="4000" dirty="0" smtClean="0">
                <a:solidFill>
                  <a:srgbClr val="00B050"/>
                </a:solidFill>
                <a:latin typeface="Arial Rounded MT Bold" panose="020F0704030504030204" pitchFamily="34" charset="0"/>
              </a:rPr>
              <a:t>than</a:t>
            </a:r>
          </a:p>
          <a:p>
            <a:endParaRPr lang="en-US" sz="3200" dirty="0">
              <a:latin typeface="Arial Rounded MT Bold" panose="020F07040305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Célèbre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 Rounded MT Bold" panose="020F0704030504030204" pitchFamily="34" charset="0"/>
              </a:rPr>
              <a:t>Intelligent(e) /  </a:t>
            </a:r>
            <a:r>
              <a:rPr lang="en-US" sz="28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bête 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 Rounded MT Bold" panose="020F0704030504030204" pitchFamily="34" charset="0"/>
              </a:rPr>
              <a:t>Beau (belle) / </a:t>
            </a:r>
            <a:r>
              <a:rPr lang="en-US" sz="28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moche</a:t>
            </a:r>
            <a:endParaRPr lang="en-US" sz="2800" dirty="0" smtClean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 Rounded MT Bold" panose="020F0704030504030204" pitchFamily="34" charset="0"/>
              </a:rPr>
              <a:t>Grand(e) / </a:t>
            </a:r>
            <a:r>
              <a:rPr lang="en-US" sz="28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petit(e)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Sportif</a:t>
            </a: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 (sportive)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Créatif</a:t>
            </a: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 (creative)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Intéressant</a:t>
            </a: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(e)</a:t>
            </a:r>
          </a:p>
          <a:p>
            <a:pPr>
              <a:lnSpc>
                <a:spcPct val="150000"/>
              </a:lnSpc>
            </a:pPr>
            <a:endParaRPr lang="en-US" sz="100" dirty="0" smtClean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27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musictimes.com/data/images/full/34023/fetty-w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568309"/>
            <a:ext cx="7449898" cy="6161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0"/>
            <a:ext cx="5181600" cy="63632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Arial Rounded MT Bold" panose="020F0704030504030204" pitchFamily="34" charset="0"/>
              </a:rPr>
              <a:t>est</a:t>
            </a:r>
            <a:r>
              <a:rPr lang="en-US" sz="4000" dirty="0" smtClean="0">
                <a:latin typeface="Arial Rounded MT Bold" panose="020F0704030504030204" pitchFamily="34" charset="0"/>
              </a:rPr>
              <a:t> plus </a:t>
            </a:r>
            <a:r>
              <a:rPr lang="en-US" sz="4000" dirty="0">
                <a:latin typeface="Arial Rounded MT Bold" panose="020F0704030504030204" pitchFamily="34" charset="0"/>
              </a:rPr>
              <a:t>_____ que = </a:t>
            </a:r>
          </a:p>
          <a:p>
            <a:r>
              <a:rPr lang="en-US" sz="4000" dirty="0">
                <a:latin typeface="Arial Rounded MT Bold" panose="020F0704030504030204" pitchFamily="34" charset="0"/>
              </a:rPr>
              <a:t>   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smtClean="0">
                <a:solidFill>
                  <a:srgbClr val="00B050"/>
                </a:solidFill>
                <a:latin typeface="Arial Rounded MT Bold" panose="020F0704030504030204" pitchFamily="34" charset="0"/>
              </a:rPr>
              <a:t>is </a:t>
            </a:r>
            <a:r>
              <a:rPr lang="en-US" sz="4000" dirty="0">
                <a:solidFill>
                  <a:srgbClr val="00B050"/>
                </a:solidFill>
                <a:latin typeface="Arial Rounded MT Bold" panose="020F0704030504030204" pitchFamily="34" charset="0"/>
              </a:rPr>
              <a:t>more _____ </a:t>
            </a:r>
            <a:r>
              <a:rPr lang="en-US" sz="4000" dirty="0" smtClean="0">
                <a:solidFill>
                  <a:srgbClr val="00B050"/>
                </a:solidFill>
                <a:latin typeface="Arial Rounded MT Bold" panose="020F0704030504030204" pitchFamily="34" charset="0"/>
              </a:rPr>
              <a:t>than</a:t>
            </a:r>
          </a:p>
          <a:p>
            <a:endParaRPr lang="en-US" sz="3200" dirty="0">
              <a:latin typeface="Arial Rounded MT Bold" panose="020F07040305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Célèbre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 Rounded MT Bold" panose="020F0704030504030204" pitchFamily="34" charset="0"/>
              </a:rPr>
              <a:t>Intelligent(e) /  </a:t>
            </a:r>
            <a:r>
              <a:rPr lang="en-US" sz="28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bête 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 Rounded MT Bold" panose="020F0704030504030204" pitchFamily="34" charset="0"/>
              </a:rPr>
              <a:t>Beau (belle) / </a:t>
            </a:r>
            <a:r>
              <a:rPr lang="en-US" sz="28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moche</a:t>
            </a:r>
            <a:endParaRPr lang="en-US" sz="2800" dirty="0" smtClean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 Rounded MT Bold" panose="020F0704030504030204" pitchFamily="34" charset="0"/>
              </a:rPr>
              <a:t>Grand(e) / </a:t>
            </a:r>
            <a:r>
              <a:rPr lang="en-US" sz="28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petit(e)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Sportif</a:t>
            </a: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 (sportive)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Créatif</a:t>
            </a: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 (creative)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Intéressant</a:t>
            </a: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(e)</a:t>
            </a:r>
          </a:p>
          <a:p>
            <a:pPr>
              <a:lnSpc>
                <a:spcPct val="150000"/>
              </a:lnSpc>
            </a:pPr>
            <a:endParaRPr lang="en-US" sz="100" dirty="0" smtClean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73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theblaze.com/wp-content/uploads/2014/01/da67cd309cc4a9eb0a8820972884620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667" y="593469"/>
            <a:ext cx="7389397" cy="613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0"/>
            <a:ext cx="5181600" cy="63632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Arial Rounded MT Bold" panose="020F0704030504030204" pitchFamily="34" charset="0"/>
              </a:rPr>
              <a:t>est</a:t>
            </a:r>
            <a:r>
              <a:rPr lang="en-US" sz="4000" dirty="0" smtClean="0">
                <a:latin typeface="Arial Rounded MT Bold" panose="020F0704030504030204" pitchFamily="34" charset="0"/>
              </a:rPr>
              <a:t> plus </a:t>
            </a:r>
            <a:r>
              <a:rPr lang="en-US" sz="4000" dirty="0">
                <a:latin typeface="Arial Rounded MT Bold" panose="020F0704030504030204" pitchFamily="34" charset="0"/>
              </a:rPr>
              <a:t>_____ que = </a:t>
            </a:r>
          </a:p>
          <a:p>
            <a:r>
              <a:rPr lang="en-US" sz="4000" dirty="0">
                <a:latin typeface="Arial Rounded MT Bold" panose="020F0704030504030204" pitchFamily="34" charset="0"/>
              </a:rPr>
              <a:t>   </a:t>
            </a:r>
            <a:r>
              <a:rPr lang="en-US" sz="4000" dirty="0" smtClean="0">
                <a:latin typeface="Arial Rounded MT Bold" panose="020F0704030504030204" pitchFamily="34" charset="0"/>
              </a:rPr>
              <a:t> </a:t>
            </a:r>
            <a:r>
              <a:rPr lang="en-US" sz="4000" dirty="0" smtClean="0">
                <a:solidFill>
                  <a:srgbClr val="00B050"/>
                </a:solidFill>
                <a:latin typeface="Arial Rounded MT Bold" panose="020F0704030504030204" pitchFamily="34" charset="0"/>
              </a:rPr>
              <a:t>is </a:t>
            </a:r>
            <a:r>
              <a:rPr lang="en-US" sz="4000" dirty="0">
                <a:solidFill>
                  <a:srgbClr val="00B050"/>
                </a:solidFill>
                <a:latin typeface="Arial Rounded MT Bold" panose="020F0704030504030204" pitchFamily="34" charset="0"/>
              </a:rPr>
              <a:t>more _____ </a:t>
            </a:r>
            <a:r>
              <a:rPr lang="en-US" sz="4000" dirty="0" smtClean="0">
                <a:solidFill>
                  <a:srgbClr val="00B050"/>
                </a:solidFill>
                <a:latin typeface="Arial Rounded MT Bold" panose="020F0704030504030204" pitchFamily="34" charset="0"/>
              </a:rPr>
              <a:t>than</a:t>
            </a:r>
          </a:p>
          <a:p>
            <a:endParaRPr lang="en-US" sz="3200" dirty="0">
              <a:latin typeface="Arial Rounded MT Bold" panose="020F07040305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Célèbre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 Rounded MT Bold" panose="020F0704030504030204" pitchFamily="34" charset="0"/>
              </a:rPr>
              <a:t>Intelligent(e) /  </a:t>
            </a:r>
            <a:r>
              <a:rPr lang="en-US" sz="28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bête 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 Rounded MT Bold" panose="020F0704030504030204" pitchFamily="34" charset="0"/>
              </a:rPr>
              <a:t>Beau (belle) / </a:t>
            </a:r>
            <a:r>
              <a:rPr lang="en-US" sz="28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moche</a:t>
            </a:r>
            <a:endParaRPr lang="en-US" sz="2800" dirty="0" smtClean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 Rounded MT Bold" panose="020F0704030504030204" pitchFamily="34" charset="0"/>
              </a:rPr>
              <a:t>Grand(e) / </a:t>
            </a:r>
            <a:r>
              <a:rPr lang="en-US" sz="28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petit(e)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Sportif</a:t>
            </a: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 (sportive)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Créatif</a:t>
            </a: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 (creative)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Intéressant</a:t>
            </a:r>
            <a:r>
              <a:rPr lang="en-US" sz="28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(e)</a:t>
            </a:r>
          </a:p>
          <a:p>
            <a:pPr>
              <a:lnSpc>
                <a:spcPct val="150000"/>
              </a:lnSpc>
            </a:pPr>
            <a:endParaRPr lang="en-US" sz="100" dirty="0" smtClean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0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3500" y="4994019"/>
            <a:ext cx="9715500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Arial Rounded MT Bold" panose="020F0704030504030204" pitchFamily="34" charset="0"/>
              </a:rPr>
              <a:t>Il est fâché!</a:t>
            </a:r>
            <a:endParaRPr lang="fr-FR" sz="66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545844"/>
            <a:ext cx="6667500" cy="4448175"/>
          </a:xfrm>
          <a:prstGeom prst="rect">
            <a:avLst/>
          </a:prstGeom>
        </p:spPr>
      </p:pic>
      <p:pic>
        <p:nvPicPr>
          <p:cNvPr id="6146" name="Picture 2" descr="http://www.clipartbest.com/cliparts/di8/xxR/di8xxRn5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728662"/>
            <a:ext cx="2873375" cy="287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90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3500" y="4994019"/>
            <a:ext cx="9715500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Arial Rounded MT Bold" panose="020F0704030504030204" pitchFamily="34" charset="0"/>
              </a:rPr>
              <a:t>Il est triste!</a:t>
            </a:r>
            <a:endParaRPr lang="fr-FR" sz="66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8194" name="Picture 2" descr="http://pre14.deviantart.net/a7e5/th/pre/i/2011/363/8/4/the_cutest_sad_face_in_the_world_by_funkyflapsack-d4kild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1" t="11683" r="2214"/>
          <a:stretch/>
        </p:blipFill>
        <p:spPr bwMode="auto">
          <a:xfrm>
            <a:off x="3381375" y="0"/>
            <a:ext cx="5619750" cy="468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vignette4.wikia.nocookie.net/icarly/images/3/37/Sad-face.png/revision/latest?cb=201207292214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293687"/>
            <a:ext cx="2701925" cy="252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16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3500" y="4994019"/>
            <a:ext cx="9715500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Arial Rounded MT Bold" panose="020F0704030504030204" pitchFamily="34" charset="0"/>
              </a:rPr>
              <a:t>Il est content!</a:t>
            </a:r>
            <a:endParaRPr lang="fr-FR" sz="66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9218" name="Picture 2" descr="http://www.drodd.com/images12/happy-face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8113"/>
            <a:ext cx="2454275" cy="245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the100percentyou.com/wp-content/uploads/2011/03/Happy-Bo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74" y="297612"/>
            <a:ext cx="6911975" cy="458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41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</TotalTime>
  <Words>317</Words>
  <Application>Microsoft Office PowerPoint</Application>
  <PresentationFormat>Widescreen</PresentationFormat>
  <Paragraphs>74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Aparajita</vt:lpstr>
      <vt:lpstr>Arial</vt:lpstr>
      <vt:lpstr>Arial Rounded MT Bold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34</cp:revision>
  <dcterms:created xsi:type="dcterms:W3CDTF">2016-01-28T15:26:15Z</dcterms:created>
  <dcterms:modified xsi:type="dcterms:W3CDTF">2016-02-02T11:53:26Z</dcterms:modified>
</cp:coreProperties>
</file>